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3177" autoAdjust="0"/>
  </p:normalViewPr>
  <p:slideViewPr>
    <p:cSldViewPr snapToGrid="0">
      <p:cViewPr varScale="1">
        <p:scale>
          <a:sx n="64" d="100"/>
          <a:sy n="64" d="100"/>
        </p:scale>
        <p:origin x="9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A1D94E-A014-4E9B-8E93-C33889E701EC}" type="datetimeFigureOut">
              <a:rPr kumimoji="1" lang="ja-JP" altLang="en-US" smtClean="0"/>
              <a:t>2025/9/24</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E4FB06-7193-4541-B3B6-DAC91589B573}" type="slidenum">
              <a:rPr kumimoji="1" lang="ja-JP" altLang="en-US" smtClean="0"/>
              <a:t>‹#›</a:t>
            </a:fld>
            <a:endParaRPr kumimoji="1" lang="ja-JP" altLang="en-US"/>
          </a:p>
        </p:txBody>
      </p:sp>
    </p:spTree>
    <p:extLst>
      <p:ext uri="{BB962C8B-B14F-4D97-AF65-F5344CB8AC3E}">
        <p14:creationId xmlns:p14="http://schemas.microsoft.com/office/powerpoint/2010/main" val="8349925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FE4FB06-7193-4541-B3B6-DAC91589B573}" type="slidenum">
              <a:rPr kumimoji="1" lang="ja-JP" altLang="en-US" smtClean="0"/>
              <a:t>4</a:t>
            </a:fld>
            <a:endParaRPr kumimoji="1" lang="ja-JP" altLang="en-US"/>
          </a:p>
        </p:txBody>
      </p:sp>
    </p:spTree>
    <p:extLst>
      <p:ext uri="{BB962C8B-B14F-4D97-AF65-F5344CB8AC3E}">
        <p14:creationId xmlns:p14="http://schemas.microsoft.com/office/powerpoint/2010/main" val="2321996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E5059C3-6A89-4494-99FF-5A4D6FFD50EB}" type="datetimeFigureOut">
              <a:rPr lang="en-US" dirty="0"/>
              <a:t>9/24/2025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609285" y="2851331"/>
            <a:ext cx="3893623" cy="30714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666635" y="2851331"/>
            <a:ext cx="3899798" cy="30714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9/24/2025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9/24/2025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9/24/2025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D525BB-DA17-4BA0-B3C8-3AC3ABC827E6}"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6C4C9A-3960-41CF-A4E9-2A8FB932454B}" type="datetimeFigureOut">
              <a:rPr lang="en-US" dirty="0"/>
              <a:t>9/24/2025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9/24/2025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kumimoji="1"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kumimoji="1"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0BD83A-F484-B908-E3F9-E1EB313258A2}"/>
              </a:ext>
            </a:extLst>
          </p:cNvPr>
          <p:cNvSpPr>
            <a:spLocks noGrp="1"/>
          </p:cNvSpPr>
          <p:nvPr>
            <p:ph type="ctrTitle"/>
          </p:nvPr>
        </p:nvSpPr>
        <p:spPr>
          <a:xfrm>
            <a:off x="2083633" y="3429000"/>
            <a:ext cx="7230464" cy="2268559"/>
          </a:xfrm>
        </p:spPr>
        <p:txBody>
          <a:bodyPr>
            <a:normAutofit fontScale="90000"/>
          </a:bodyPr>
          <a:lstStyle/>
          <a:p>
            <a:pPr algn="ctr"/>
            <a:r>
              <a:rPr kumimoji="1" lang="ja-JP" altLang="en-US" dirty="0">
                <a:solidFill>
                  <a:srgbClr val="FFFF00"/>
                </a:solidFill>
              </a:rPr>
              <a:t>第二次募集開始</a:t>
            </a:r>
            <a:br>
              <a:rPr kumimoji="1" lang="en-US" altLang="ja-JP" dirty="0">
                <a:solidFill>
                  <a:srgbClr val="FFFF00"/>
                </a:solidFill>
              </a:rPr>
            </a:br>
            <a:r>
              <a:rPr kumimoji="1" lang="ja-JP" altLang="en-US" dirty="0">
                <a:solidFill>
                  <a:srgbClr val="FFFF00"/>
                </a:solidFill>
              </a:rPr>
              <a:t>締切：</a:t>
            </a:r>
            <a:r>
              <a:rPr kumimoji="1" lang="en-US" altLang="ja-JP" dirty="0">
                <a:solidFill>
                  <a:srgbClr val="FFFF00"/>
                </a:solidFill>
              </a:rPr>
              <a:t>2025</a:t>
            </a:r>
            <a:r>
              <a:rPr kumimoji="1" lang="ja-JP" altLang="en-US" dirty="0">
                <a:solidFill>
                  <a:srgbClr val="FFFF00"/>
                </a:solidFill>
              </a:rPr>
              <a:t>年</a:t>
            </a:r>
            <a:r>
              <a:rPr kumimoji="1" lang="en-US" altLang="ja-JP" dirty="0">
                <a:solidFill>
                  <a:srgbClr val="FFFF00"/>
                </a:solidFill>
              </a:rPr>
              <a:t>10</a:t>
            </a:r>
            <a:r>
              <a:rPr kumimoji="1" lang="ja-JP" altLang="en-US" dirty="0">
                <a:solidFill>
                  <a:srgbClr val="FFFF00"/>
                </a:solidFill>
              </a:rPr>
              <a:t>月</a:t>
            </a:r>
            <a:r>
              <a:rPr kumimoji="1" lang="en-US" altLang="ja-JP" dirty="0">
                <a:solidFill>
                  <a:srgbClr val="FFFF00"/>
                </a:solidFill>
              </a:rPr>
              <a:t>17</a:t>
            </a:r>
            <a:r>
              <a:rPr kumimoji="1" lang="ja-JP" altLang="en-US" dirty="0">
                <a:solidFill>
                  <a:srgbClr val="FFFF00"/>
                </a:solidFill>
              </a:rPr>
              <a:t>日</a:t>
            </a:r>
          </a:p>
        </p:txBody>
      </p:sp>
      <p:sp>
        <p:nvSpPr>
          <p:cNvPr id="3" name="字幕 2">
            <a:extLst>
              <a:ext uri="{FF2B5EF4-FFF2-40B4-BE49-F238E27FC236}">
                <a16:creationId xmlns:a16="http://schemas.microsoft.com/office/drawing/2014/main" id="{6B2A0183-FC40-6E9F-4956-EFDCE425C9DC}"/>
              </a:ext>
            </a:extLst>
          </p:cNvPr>
          <p:cNvSpPr>
            <a:spLocks noGrp="1"/>
          </p:cNvSpPr>
          <p:nvPr>
            <p:ph type="subTitle" idx="1"/>
          </p:nvPr>
        </p:nvSpPr>
        <p:spPr>
          <a:xfrm>
            <a:off x="714636" y="1789100"/>
            <a:ext cx="10358204" cy="1160213"/>
          </a:xfrm>
        </p:spPr>
        <p:txBody>
          <a:bodyPr>
            <a:noAutofit/>
          </a:bodyPr>
          <a:lstStyle/>
          <a:p>
            <a:pPr algn="ctr">
              <a:lnSpc>
                <a:spcPts val="6700"/>
              </a:lnSpc>
              <a:spcBef>
                <a:spcPts val="0"/>
              </a:spcBef>
              <a:spcAft>
                <a:spcPts val="0"/>
              </a:spcAft>
            </a:pPr>
            <a:r>
              <a:rPr kumimoji="1" lang="ja-JP" altLang="en-US" sz="6000" dirty="0"/>
              <a:t>大学実務家教員</a:t>
            </a:r>
            <a:endParaRPr kumimoji="1" lang="en-US" altLang="ja-JP" sz="6000" dirty="0"/>
          </a:p>
          <a:p>
            <a:pPr algn="ctr">
              <a:lnSpc>
                <a:spcPts val="6700"/>
              </a:lnSpc>
              <a:spcBef>
                <a:spcPts val="0"/>
              </a:spcBef>
              <a:spcAft>
                <a:spcPts val="0"/>
              </a:spcAft>
            </a:pPr>
            <a:r>
              <a:rPr kumimoji="1" lang="ja-JP" altLang="en-US" sz="6000" dirty="0"/>
              <a:t>養成コース</a:t>
            </a:r>
          </a:p>
        </p:txBody>
      </p:sp>
    </p:spTree>
    <p:extLst>
      <p:ext uri="{BB962C8B-B14F-4D97-AF65-F5344CB8AC3E}">
        <p14:creationId xmlns:p14="http://schemas.microsoft.com/office/powerpoint/2010/main" val="4161961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327C9B-1927-DDD2-CED6-372305B1C7C4}"/>
              </a:ext>
            </a:extLst>
          </p:cNvPr>
          <p:cNvSpPr>
            <a:spLocks noGrp="1"/>
          </p:cNvSpPr>
          <p:nvPr>
            <p:ph type="title"/>
          </p:nvPr>
        </p:nvSpPr>
        <p:spPr/>
        <p:txBody>
          <a:bodyPr>
            <a:normAutofit/>
          </a:bodyPr>
          <a:lstStyle/>
          <a:p>
            <a:pPr algn="ctr"/>
            <a:r>
              <a:rPr lang="ja-JP" altLang="en-US" sz="6000" dirty="0">
                <a:solidFill>
                  <a:srgbClr val="FFFF00"/>
                </a:solidFill>
              </a:rPr>
              <a:t>募集人員</a:t>
            </a:r>
            <a:r>
              <a:rPr kumimoji="1" lang="ja-JP" altLang="en-US" sz="6000" dirty="0">
                <a:solidFill>
                  <a:srgbClr val="FFFF00"/>
                </a:solidFill>
              </a:rPr>
              <a:t>　</a:t>
            </a:r>
            <a:r>
              <a:rPr kumimoji="1" lang="en-US" altLang="ja-JP" sz="6000" dirty="0">
                <a:solidFill>
                  <a:srgbClr val="FFFF00"/>
                </a:solidFill>
              </a:rPr>
              <a:t>5</a:t>
            </a:r>
            <a:r>
              <a:rPr kumimoji="1" lang="ja-JP" altLang="en-US" sz="6000" dirty="0">
                <a:solidFill>
                  <a:srgbClr val="FFFF00"/>
                </a:solidFill>
              </a:rPr>
              <a:t>名</a:t>
            </a:r>
          </a:p>
        </p:txBody>
      </p:sp>
      <p:sp>
        <p:nvSpPr>
          <p:cNvPr id="3" name="コンテンツ プレースホルダー 2">
            <a:extLst>
              <a:ext uri="{FF2B5EF4-FFF2-40B4-BE49-F238E27FC236}">
                <a16:creationId xmlns:a16="http://schemas.microsoft.com/office/drawing/2014/main" id="{DF132309-33D7-284E-6F9A-ECFA8F457304}"/>
              </a:ext>
            </a:extLst>
          </p:cNvPr>
          <p:cNvSpPr>
            <a:spLocks noGrp="1"/>
          </p:cNvSpPr>
          <p:nvPr>
            <p:ph idx="1"/>
          </p:nvPr>
        </p:nvSpPr>
        <p:spPr>
          <a:xfrm>
            <a:off x="1828800" y="2052116"/>
            <a:ext cx="9458793" cy="3997828"/>
          </a:xfrm>
        </p:spPr>
        <p:txBody>
          <a:bodyPr>
            <a:normAutofit/>
          </a:bodyPr>
          <a:lstStyle/>
          <a:p>
            <a:pPr marL="0" indent="0">
              <a:buNone/>
            </a:pPr>
            <a:r>
              <a:rPr kumimoji="1" lang="ja-JP" altLang="en-US" sz="3600" dirty="0"/>
              <a:t>◍ </a:t>
            </a:r>
            <a:r>
              <a:rPr kumimoji="1" lang="ja-JP" altLang="en-US" sz="3600" u="sng" dirty="0"/>
              <a:t>オンデマンド講座 ： 講座１～講座６</a:t>
            </a:r>
            <a:endParaRPr kumimoji="1" lang="en-US" altLang="ja-JP" sz="3600" u="sng" dirty="0"/>
          </a:p>
          <a:p>
            <a:pPr marL="0" indent="0">
              <a:buNone/>
            </a:pPr>
            <a:r>
              <a:rPr lang="ja-JP" altLang="en-US" sz="3600" dirty="0"/>
              <a:t>　　　　　　</a:t>
            </a:r>
            <a:r>
              <a:rPr kumimoji="1" lang="en-US" altLang="ja-JP" sz="3600" dirty="0"/>
              <a:t>10</a:t>
            </a:r>
            <a:r>
              <a:rPr kumimoji="1" lang="ja-JP" altLang="en-US" sz="3600" dirty="0"/>
              <a:t>月</a:t>
            </a:r>
            <a:r>
              <a:rPr kumimoji="1" lang="en-US" altLang="ja-JP" sz="3600" dirty="0"/>
              <a:t>1</a:t>
            </a:r>
            <a:r>
              <a:rPr kumimoji="1" lang="ja-JP" altLang="en-US" sz="3600" dirty="0"/>
              <a:t>７日（</a:t>
            </a:r>
            <a:r>
              <a:rPr lang="ja-JP" altLang="en-US" sz="3600" dirty="0"/>
              <a:t>金</a:t>
            </a:r>
            <a:r>
              <a:rPr kumimoji="1" lang="ja-JP" altLang="en-US" sz="3600" dirty="0"/>
              <a:t>）</a:t>
            </a:r>
            <a:r>
              <a:rPr kumimoji="1" lang="en-US" altLang="ja-JP" sz="3600" dirty="0"/>
              <a:t>-12</a:t>
            </a:r>
            <a:r>
              <a:rPr kumimoji="1" lang="ja-JP" altLang="en-US" sz="3600" dirty="0"/>
              <a:t>月</a:t>
            </a:r>
            <a:r>
              <a:rPr kumimoji="1" lang="en-US" altLang="ja-JP" sz="3600" dirty="0"/>
              <a:t>6</a:t>
            </a:r>
            <a:r>
              <a:rPr kumimoji="1" lang="ja-JP" altLang="en-US" sz="3600" dirty="0"/>
              <a:t>日（土）</a:t>
            </a:r>
            <a:endParaRPr kumimoji="1" lang="en-US" altLang="ja-JP" sz="3600" dirty="0"/>
          </a:p>
          <a:p>
            <a:pPr marL="0" indent="0">
              <a:buNone/>
            </a:pPr>
            <a:r>
              <a:rPr lang="ja-JP" altLang="en-US" sz="3600" dirty="0"/>
              <a:t>◍ </a:t>
            </a:r>
            <a:r>
              <a:rPr lang="ja-JP" altLang="en-US" sz="3600" u="sng" dirty="0"/>
              <a:t>対    面    講    座 ： 講座７</a:t>
            </a:r>
            <a:endParaRPr lang="en-US" altLang="ja-JP" sz="3600" u="sng" dirty="0"/>
          </a:p>
          <a:p>
            <a:pPr marL="0" indent="0">
              <a:buNone/>
            </a:pPr>
            <a:r>
              <a:rPr lang="ja-JP" altLang="en-US" sz="3600" dirty="0"/>
              <a:t> 　　　　　 </a:t>
            </a:r>
            <a:r>
              <a:rPr lang="en-US" altLang="ja-JP" sz="3600" dirty="0"/>
              <a:t>12</a:t>
            </a:r>
            <a:r>
              <a:rPr lang="ja-JP" altLang="en-US" sz="3600" dirty="0"/>
              <a:t>月 </a:t>
            </a:r>
            <a:r>
              <a:rPr lang="en-US" altLang="ja-JP" sz="3600" dirty="0"/>
              <a:t>6</a:t>
            </a:r>
            <a:r>
              <a:rPr lang="ja-JP" altLang="en-US" sz="3600" dirty="0"/>
              <a:t>日（土）</a:t>
            </a:r>
            <a:endParaRPr kumimoji="1" lang="ja-JP" altLang="en-US" sz="3600" dirty="0"/>
          </a:p>
        </p:txBody>
      </p:sp>
    </p:spTree>
    <p:extLst>
      <p:ext uri="{BB962C8B-B14F-4D97-AF65-F5344CB8AC3E}">
        <p14:creationId xmlns:p14="http://schemas.microsoft.com/office/powerpoint/2010/main" val="4263620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4AB625-A20B-309B-9B9B-28184C24D477}"/>
              </a:ext>
            </a:extLst>
          </p:cNvPr>
          <p:cNvSpPr>
            <a:spLocks noGrp="1"/>
          </p:cNvSpPr>
          <p:nvPr>
            <p:ph type="title"/>
          </p:nvPr>
        </p:nvSpPr>
        <p:spPr>
          <a:xfrm>
            <a:off x="2312005" y="823046"/>
            <a:ext cx="7958331" cy="1077229"/>
          </a:xfrm>
        </p:spPr>
        <p:txBody>
          <a:bodyPr>
            <a:normAutofit fontScale="90000"/>
          </a:bodyPr>
          <a:lstStyle/>
          <a:p>
            <a:pPr algn="ctr"/>
            <a:r>
              <a:rPr lang="ja-JP" altLang="ja-JP" sz="6700" dirty="0">
                <a:solidFill>
                  <a:srgbClr val="FFFF00"/>
                </a:solidFill>
              </a:rPr>
              <a:t>受講対象者</a:t>
            </a:r>
            <a:br>
              <a:rPr lang="ja-JP" altLang="ja-JP" dirty="0"/>
            </a:br>
            <a:endParaRPr kumimoji="1" lang="ja-JP" altLang="en-US" dirty="0"/>
          </a:p>
        </p:txBody>
      </p:sp>
      <p:sp>
        <p:nvSpPr>
          <p:cNvPr id="3" name="コンテンツ プレースホルダー 2">
            <a:extLst>
              <a:ext uri="{FF2B5EF4-FFF2-40B4-BE49-F238E27FC236}">
                <a16:creationId xmlns:a16="http://schemas.microsoft.com/office/drawing/2014/main" id="{C345D09E-3F8A-B93B-6173-901FF73F6928}"/>
              </a:ext>
            </a:extLst>
          </p:cNvPr>
          <p:cNvSpPr>
            <a:spLocks noGrp="1"/>
          </p:cNvSpPr>
          <p:nvPr>
            <p:ph idx="1"/>
          </p:nvPr>
        </p:nvSpPr>
        <p:spPr>
          <a:xfrm>
            <a:off x="1978701" y="3009274"/>
            <a:ext cx="9102862" cy="2890767"/>
          </a:xfrm>
        </p:spPr>
        <p:txBody>
          <a:bodyPr>
            <a:noAutofit/>
          </a:bodyPr>
          <a:lstStyle/>
          <a:p>
            <a:pPr marL="0" indent="0">
              <a:lnSpc>
                <a:spcPts val="4320"/>
              </a:lnSpc>
              <a:spcBef>
                <a:spcPts val="0"/>
              </a:spcBef>
              <a:spcAft>
                <a:spcPts val="0"/>
              </a:spcAft>
              <a:buNone/>
            </a:pPr>
            <a:r>
              <a:rPr lang="ja-JP" altLang="en-US" sz="3600" b="1" dirty="0"/>
              <a:t>◍</a:t>
            </a:r>
            <a:r>
              <a:rPr lang="ja-JP" altLang="ja-JP" sz="3600" b="1" dirty="0"/>
              <a:t>大学教員をめざしている企業等に在籍</a:t>
            </a:r>
            <a:endParaRPr lang="en-US" altLang="ja-JP" sz="3600" b="1" dirty="0"/>
          </a:p>
          <a:p>
            <a:pPr marL="0" indent="0">
              <a:lnSpc>
                <a:spcPts val="4320"/>
              </a:lnSpc>
              <a:spcBef>
                <a:spcPts val="0"/>
              </a:spcBef>
              <a:spcAft>
                <a:spcPts val="0"/>
              </a:spcAft>
              <a:buNone/>
            </a:pPr>
            <a:r>
              <a:rPr lang="en-US" altLang="ja-JP" sz="3600" b="1" dirty="0"/>
              <a:t>  </a:t>
            </a:r>
            <a:r>
              <a:rPr lang="ja-JP" altLang="ja-JP" sz="3600" b="1" dirty="0"/>
              <a:t>している方</a:t>
            </a:r>
            <a:endParaRPr lang="ja-JP" altLang="ja-JP" sz="3600" dirty="0"/>
          </a:p>
          <a:p>
            <a:pPr marL="0" indent="0">
              <a:lnSpc>
                <a:spcPts val="4320"/>
              </a:lnSpc>
              <a:spcBef>
                <a:spcPts val="0"/>
              </a:spcBef>
              <a:spcAft>
                <a:spcPts val="0"/>
              </a:spcAft>
              <a:buNone/>
            </a:pPr>
            <a:endParaRPr lang="en-US" altLang="ja-JP" sz="3600" b="1" dirty="0"/>
          </a:p>
          <a:p>
            <a:pPr marL="0" indent="0">
              <a:lnSpc>
                <a:spcPts val="4320"/>
              </a:lnSpc>
              <a:spcBef>
                <a:spcPts val="0"/>
              </a:spcBef>
              <a:spcAft>
                <a:spcPts val="0"/>
              </a:spcAft>
              <a:buNone/>
            </a:pPr>
            <a:r>
              <a:rPr lang="ja-JP" altLang="en-US" sz="3600" b="1" dirty="0"/>
              <a:t>◍</a:t>
            </a:r>
            <a:r>
              <a:rPr lang="ja-JP" altLang="ja-JP" sz="3600" b="1" dirty="0"/>
              <a:t>大学に在籍している実務家教員の方他</a:t>
            </a:r>
            <a:endParaRPr lang="ja-JP" altLang="ja-JP" sz="3600" dirty="0"/>
          </a:p>
          <a:p>
            <a:pPr marL="0" indent="0">
              <a:lnSpc>
                <a:spcPts val="4320"/>
              </a:lnSpc>
              <a:spcBef>
                <a:spcPts val="0"/>
              </a:spcBef>
              <a:spcAft>
                <a:spcPts val="0"/>
              </a:spcAft>
              <a:buNone/>
            </a:pPr>
            <a:br>
              <a:rPr lang="en-US" altLang="ja-JP" sz="3200" dirty="0"/>
            </a:br>
            <a:endParaRPr lang="ja-JP" altLang="ja-JP" sz="3200" dirty="0"/>
          </a:p>
          <a:p>
            <a:pPr marL="0" indent="0">
              <a:lnSpc>
                <a:spcPts val="4320"/>
              </a:lnSpc>
              <a:spcBef>
                <a:spcPts val="0"/>
              </a:spcBef>
              <a:spcAft>
                <a:spcPts val="0"/>
              </a:spcAft>
              <a:buNone/>
            </a:pPr>
            <a:r>
              <a:rPr lang="en-US" altLang="ja-JP" sz="3200" dirty="0"/>
              <a:t> </a:t>
            </a:r>
            <a:endParaRPr lang="ja-JP" altLang="ja-JP" sz="3200" dirty="0"/>
          </a:p>
          <a:p>
            <a:pPr>
              <a:lnSpc>
                <a:spcPts val="4320"/>
              </a:lnSpc>
              <a:spcBef>
                <a:spcPts val="0"/>
              </a:spcBef>
              <a:spcAft>
                <a:spcPts val="0"/>
              </a:spcAft>
            </a:pPr>
            <a:endParaRPr kumimoji="1" lang="ja-JP" altLang="en-US" sz="3200" dirty="0"/>
          </a:p>
        </p:txBody>
      </p:sp>
    </p:spTree>
    <p:extLst>
      <p:ext uri="{BB962C8B-B14F-4D97-AF65-F5344CB8AC3E}">
        <p14:creationId xmlns:p14="http://schemas.microsoft.com/office/powerpoint/2010/main" val="571465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68F5E9-2113-ED74-A4CD-331AB139DA4A}"/>
              </a:ext>
            </a:extLst>
          </p:cNvPr>
          <p:cNvSpPr>
            <a:spLocks noGrp="1"/>
          </p:cNvSpPr>
          <p:nvPr>
            <p:ph type="title"/>
          </p:nvPr>
        </p:nvSpPr>
        <p:spPr>
          <a:xfrm>
            <a:off x="2656779" y="601669"/>
            <a:ext cx="7958331" cy="1077229"/>
          </a:xfrm>
        </p:spPr>
        <p:txBody>
          <a:bodyPr>
            <a:noAutofit/>
          </a:bodyPr>
          <a:lstStyle/>
          <a:p>
            <a:pPr algn="ctr"/>
            <a:r>
              <a:rPr lang="ja-JP" altLang="ja-JP" sz="6000" b="1" dirty="0">
                <a:solidFill>
                  <a:srgbClr val="FFFF00"/>
                </a:solidFill>
              </a:rPr>
              <a:t>コース</a:t>
            </a:r>
            <a:r>
              <a:rPr lang="ja-JP" altLang="en-US" sz="6000" b="1" dirty="0">
                <a:solidFill>
                  <a:srgbClr val="FFFF00"/>
                </a:solidFill>
              </a:rPr>
              <a:t>内容①</a:t>
            </a:r>
            <a:br>
              <a:rPr lang="ja-JP" altLang="ja-JP" sz="4800" dirty="0"/>
            </a:br>
            <a:endParaRPr kumimoji="1" lang="ja-JP" altLang="en-US" sz="4800" dirty="0"/>
          </a:p>
        </p:txBody>
      </p:sp>
      <p:sp>
        <p:nvSpPr>
          <p:cNvPr id="3" name="コンテンツ プレースホルダー 2">
            <a:extLst>
              <a:ext uri="{FF2B5EF4-FFF2-40B4-BE49-F238E27FC236}">
                <a16:creationId xmlns:a16="http://schemas.microsoft.com/office/drawing/2014/main" id="{8FC04310-E883-1357-ECDC-AE0DE6CB34EA}"/>
              </a:ext>
            </a:extLst>
          </p:cNvPr>
          <p:cNvSpPr>
            <a:spLocks noGrp="1"/>
          </p:cNvSpPr>
          <p:nvPr>
            <p:ph idx="1"/>
          </p:nvPr>
        </p:nvSpPr>
        <p:spPr>
          <a:xfrm>
            <a:off x="1783830" y="601669"/>
            <a:ext cx="9458793" cy="6698541"/>
          </a:xfrm>
        </p:spPr>
        <p:txBody>
          <a:bodyPr>
            <a:noAutofit/>
          </a:bodyPr>
          <a:lstStyle/>
          <a:p>
            <a:pPr>
              <a:lnSpc>
                <a:spcPts val="2300"/>
              </a:lnSpc>
              <a:spcBef>
                <a:spcPts val="0"/>
              </a:spcBef>
              <a:spcAft>
                <a:spcPts val="0"/>
              </a:spcAft>
            </a:pPr>
            <a:r>
              <a:rPr lang="ja-JP" altLang="ja-JP" sz="1600" dirty="0"/>
              <a:t>オリエンテーション</a:t>
            </a:r>
          </a:p>
          <a:p>
            <a:pPr>
              <a:lnSpc>
                <a:spcPts val="2300"/>
              </a:lnSpc>
              <a:spcBef>
                <a:spcPts val="0"/>
              </a:spcBef>
              <a:spcAft>
                <a:spcPts val="0"/>
              </a:spcAft>
            </a:pPr>
            <a:r>
              <a:rPr lang="ja-JP" altLang="ja-JP" sz="1600" dirty="0"/>
              <a:t>【</a:t>
            </a:r>
            <a:r>
              <a:rPr lang="en-US" altLang="ja-JP" sz="1600" dirty="0"/>
              <a:t>PART</a:t>
            </a:r>
            <a:r>
              <a:rPr lang="ja-JP" altLang="ja-JP" sz="1600" dirty="0"/>
              <a:t>１】大学とは何か</a:t>
            </a:r>
            <a:r>
              <a:rPr lang="ja-JP" altLang="en-US" sz="1600" dirty="0"/>
              <a:t>　</a:t>
            </a:r>
            <a:endParaRPr lang="ja-JP" altLang="ja-JP" sz="1600" dirty="0"/>
          </a:p>
          <a:p>
            <a:pPr marL="0" indent="0">
              <a:lnSpc>
                <a:spcPts val="2300"/>
              </a:lnSpc>
              <a:spcBef>
                <a:spcPts val="0"/>
              </a:spcBef>
              <a:spcAft>
                <a:spcPts val="0"/>
              </a:spcAft>
              <a:buNone/>
            </a:pPr>
            <a:r>
              <a:rPr lang="ja-JP" altLang="en-US" sz="1600" dirty="0"/>
              <a:t>　　</a:t>
            </a:r>
            <a:r>
              <a:rPr lang="ja-JP" altLang="ja-JP" sz="1600" dirty="0"/>
              <a:t>「大学とは何か」とあらためて問い、その誕生、近代社会におけるその再生の歴史をはじめ、様々な側面</a:t>
            </a:r>
            <a:endParaRPr lang="en-US" altLang="ja-JP" sz="1600" dirty="0"/>
          </a:p>
          <a:p>
            <a:pPr marL="0" indent="0">
              <a:lnSpc>
                <a:spcPts val="2300"/>
              </a:lnSpc>
              <a:spcBef>
                <a:spcPts val="0"/>
              </a:spcBef>
              <a:spcAft>
                <a:spcPts val="0"/>
              </a:spcAft>
              <a:buNone/>
            </a:pPr>
            <a:r>
              <a:rPr lang="ja-JP" altLang="en-US" sz="1600" dirty="0"/>
              <a:t>　　</a:t>
            </a:r>
            <a:r>
              <a:rPr lang="ja-JP" altLang="ja-JP" sz="1600" dirty="0"/>
              <a:t>から「大学」の</a:t>
            </a:r>
            <a:r>
              <a:rPr lang="ja-JP" altLang="en-US" sz="1600" dirty="0"/>
              <a:t>　　</a:t>
            </a:r>
            <a:r>
              <a:rPr lang="ja-JP" altLang="ja-JP" sz="1600" dirty="0"/>
              <a:t>概念を整理した上で、今日の日本の大学の姿とそこにはらむ諸問題を考えます。</a:t>
            </a:r>
          </a:p>
          <a:p>
            <a:pPr>
              <a:lnSpc>
                <a:spcPts val="2300"/>
              </a:lnSpc>
              <a:spcBef>
                <a:spcPts val="0"/>
              </a:spcBef>
              <a:spcAft>
                <a:spcPts val="0"/>
              </a:spcAft>
            </a:pPr>
            <a:r>
              <a:rPr lang="ja-JP" altLang="ja-JP" sz="1600" dirty="0"/>
              <a:t>【</a:t>
            </a:r>
            <a:r>
              <a:rPr lang="en-US" altLang="ja-JP" sz="1600" dirty="0"/>
              <a:t>PART</a:t>
            </a:r>
            <a:r>
              <a:rPr lang="ja-JP" altLang="ja-JP" sz="1600" dirty="0"/>
              <a:t>２】高等教育政策と各大学の課題</a:t>
            </a:r>
          </a:p>
          <a:p>
            <a:pPr marL="0" indent="0">
              <a:lnSpc>
                <a:spcPts val="2300"/>
              </a:lnSpc>
              <a:spcBef>
                <a:spcPts val="0"/>
              </a:spcBef>
              <a:spcAft>
                <a:spcPts val="0"/>
              </a:spcAft>
              <a:buNone/>
            </a:pPr>
            <a:r>
              <a:rPr lang="ja-JP" altLang="en-US" sz="1600" dirty="0"/>
              <a:t>　　</a:t>
            </a:r>
            <a:r>
              <a:rPr lang="ja-JP" altLang="ja-JP" sz="1600" dirty="0"/>
              <a:t>高等教育改革のこれまでの流れをふまえて、現在大学が直面している質保証や高大連携・入試改革など</a:t>
            </a:r>
            <a:endParaRPr lang="en-US" altLang="ja-JP" sz="1600" dirty="0"/>
          </a:p>
          <a:p>
            <a:pPr marL="0" indent="0">
              <a:lnSpc>
                <a:spcPts val="2300"/>
              </a:lnSpc>
              <a:spcBef>
                <a:spcPts val="0"/>
              </a:spcBef>
              <a:spcAft>
                <a:spcPts val="0"/>
              </a:spcAft>
              <a:buNone/>
            </a:pPr>
            <a:r>
              <a:rPr lang="ja-JP" altLang="en-US" sz="1600" dirty="0"/>
              <a:t>　　</a:t>
            </a:r>
            <a:r>
              <a:rPr lang="ja-JP" altLang="ja-JP" sz="1600" dirty="0"/>
              <a:t>の課題について理解を深めます。</a:t>
            </a:r>
          </a:p>
          <a:p>
            <a:pPr>
              <a:lnSpc>
                <a:spcPts val="2300"/>
              </a:lnSpc>
              <a:spcBef>
                <a:spcPts val="0"/>
              </a:spcBef>
              <a:spcAft>
                <a:spcPts val="0"/>
              </a:spcAft>
            </a:pPr>
            <a:r>
              <a:rPr kumimoji="1" lang="en-US" altLang="ja-JP" sz="1600" dirty="0"/>
              <a:t>【PART</a:t>
            </a:r>
            <a:r>
              <a:rPr kumimoji="1" lang="ja-JP" altLang="en-US" sz="1600" dirty="0"/>
              <a:t>３</a:t>
            </a:r>
            <a:r>
              <a:rPr kumimoji="1" lang="en-US" altLang="ja-JP" sz="1600" dirty="0"/>
              <a:t>】</a:t>
            </a:r>
            <a:r>
              <a:rPr kumimoji="1" lang="ja-JP" altLang="en-US" sz="1600" dirty="0"/>
              <a:t>大学の組織力強化</a:t>
            </a:r>
          </a:p>
          <a:p>
            <a:pPr marL="0" indent="0">
              <a:lnSpc>
                <a:spcPts val="2300"/>
              </a:lnSpc>
              <a:spcBef>
                <a:spcPts val="0"/>
              </a:spcBef>
              <a:spcAft>
                <a:spcPts val="0"/>
              </a:spcAft>
              <a:buNone/>
            </a:pPr>
            <a:r>
              <a:rPr kumimoji="1" lang="ja-JP" altLang="en-US" sz="1600" dirty="0"/>
              <a:t>　　大学全体の教育研究力を高めるための教員力（ＦＤ）と職員力（ＳＤ）の強化、地域との連携、学生確保の</a:t>
            </a:r>
            <a:endParaRPr kumimoji="1" lang="en-US" altLang="ja-JP" sz="1600" dirty="0"/>
          </a:p>
          <a:p>
            <a:pPr marL="0" indent="0">
              <a:lnSpc>
                <a:spcPts val="2300"/>
              </a:lnSpc>
              <a:spcBef>
                <a:spcPts val="0"/>
              </a:spcBef>
              <a:spcAft>
                <a:spcPts val="0"/>
              </a:spcAft>
              <a:buNone/>
            </a:pPr>
            <a:r>
              <a:rPr lang="ja-JP" altLang="en-US" sz="1600" dirty="0"/>
              <a:t>　　</a:t>
            </a:r>
            <a:r>
              <a:rPr kumimoji="1" lang="ja-JP" altLang="en-US" sz="1600" dirty="0"/>
              <a:t>戦略を学びます。</a:t>
            </a:r>
          </a:p>
          <a:p>
            <a:pPr>
              <a:lnSpc>
                <a:spcPts val="2300"/>
              </a:lnSpc>
              <a:spcBef>
                <a:spcPts val="0"/>
              </a:spcBef>
              <a:spcAft>
                <a:spcPts val="0"/>
              </a:spcAft>
            </a:pPr>
            <a:r>
              <a:rPr kumimoji="1" lang="en-US" altLang="ja-JP" sz="1600" dirty="0"/>
              <a:t>【PART</a:t>
            </a:r>
            <a:r>
              <a:rPr kumimoji="1" lang="ja-JP" altLang="en-US" sz="1600" dirty="0"/>
              <a:t>４</a:t>
            </a:r>
            <a:r>
              <a:rPr kumimoji="1" lang="en-US" altLang="ja-JP" sz="1600" dirty="0"/>
              <a:t>】</a:t>
            </a:r>
            <a:r>
              <a:rPr kumimoji="1" lang="ja-JP" altLang="en-US" sz="1600" dirty="0"/>
              <a:t>研究活動と成果のまとめ方</a:t>
            </a:r>
          </a:p>
          <a:p>
            <a:pPr marL="0" indent="0">
              <a:lnSpc>
                <a:spcPts val="2300"/>
              </a:lnSpc>
              <a:spcBef>
                <a:spcPts val="0"/>
              </a:spcBef>
              <a:spcAft>
                <a:spcPts val="0"/>
              </a:spcAft>
              <a:buNone/>
            </a:pPr>
            <a:r>
              <a:rPr kumimoji="1" lang="ja-JP" altLang="en-US" sz="1600" dirty="0"/>
              <a:t>　　大学教員の職務は、大学の目的である教育、研究、社会貢献という </a:t>
            </a:r>
            <a:r>
              <a:rPr kumimoji="1" lang="en-US" altLang="ja-JP" sz="1600" dirty="0"/>
              <a:t>3 </a:t>
            </a:r>
            <a:r>
              <a:rPr kumimoji="1" lang="ja-JP" altLang="en-US" sz="1600" dirty="0"/>
              <a:t>側面にわたります。実務家教員の</a:t>
            </a:r>
            <a:endParaRPr kumimoji="1" lang="en-US" altLang="ja-JP" sz="1600" dirty="0"/>
          </a:p>
          <a:p>
            <a:pPr marL="0" indent="0">
              <a:lnSpc>
                <a:spcPts val="2300"/>
              </a:lnSpc>
              <a:spcBef>
                <a:spcPts val="0"/>
              </a:spcBef>
              <a:spcAft>
                <a:spcPts val="0"/>
              </a:spcAft>
              <a:buNone/>
            </a:pPr>
            <a:r>
              <a:rPr lang="ja-JP" altLang="en-US" sz="1600" dirty="0"/>
              <a:t>　　</a:t>
            </a:r>
            <a:r>
              <a:rPr kumimoji="1" lang="ja-JP" altLang="en-US" sz="1600" dirty="0"/>
              <a:t>主な職務は自らの実務経験に基づく「教育」にありますが、それを踏まえての研究活動について考えます。</a:t>
            </a:r>
          </a:p>
          <a:p>
            <a:pPr>
              <a:lnSpc>
                <a:spcPts val="2300"/>
              </a:lnSpc>
              <a:spcBef>
                <a:spcPts val="0"/>
              </a:spcBef>
              <a:spcAft>
                <a:spcPts val="0"/>
              </a:spcAft>
            </a:pPr>
            <a:r>
              <a:rPr kumimoji="1" lang="en-US" altLang="ja-JP" sz="1600" dirty="0"/>
              <a:t>【PART</a:t>
            </a:r>
            <a:r>
              <a:rPr kumimoji="1" lang="ja-JP" altLang="en-US" sz="1600" dirty="0"/>
              <a:t>５</a:t>
            </a:r>
            <a:r>
              <a:rPr kumimoji="1" lang="en-US" altLang="ja-JP" sz="1600" dirty="0"/>
              <a:t>】</a:t>
            </a:r>
            <a:r>
              <a:rPr kumimoji="1" lang="ja-JP" altLang="en-US" sz="1600" dirty="0"/>
              <a:t>大学教員の基本的な役割</a:t>
            </a:r>
          </a:p>
          <a:p>
            <a:pPr marL="0" indent="0">
              <a:lnSpc>
                <a:spcPts val="2300"/>
              </a:lnSpc>
              <a:spcBef>
                <a:spcPts val="0"/>
              </a:spcBef>
              <a:spcAft>
                <a:spcPts val="0"/>
              </a:spcAft>
              <a:buNone/>
            </a:pPr>
            <a:r>
              <a:rPr kumimoji="1" lang="ja-JP" altLang="en-US" sz="1600" dirty="0"/>
              <a:t>　　大学が社会的な目的を果たすために必要な教育力の基本的な要素を把握し、大学教員に求められる役割</a:t>
            </a:r>
            <a:endParaRPr kumimoji="1" lang="en-US" altLang="ja-JP" sz="1600" dirty="0"/>
          </a:p>
          <a:p>
            <a:pPr marL="0" indent="0">
              <a:lnSpc>
                <a:spcPts val="2300"/>
              </a:lnSpc>
              <a:spcBef>
                <a:spcPts val="0"/>
              </a:spcBef>
              <a:spcAft>
                <a:spcPts val="0"/>
              </a:spcAft>
              <a:buNone/>
            </a:pPr>
            <a:r>
              <a:rPr lang="ja-JP" altLang="en-US" sz="1600" dirty="0"/>
              <a:t>　　</a:t>
            </a:r>
            <a:r>
              <a:rPr kumimoji="1" lang="ja-JP" altLang="en-US" sz="1600" dirty="0"/>
              <a:t>の方向性を明らかにし、教員相互・教員と職員の連携のあり方を学びます。</a:t>
            </a:r>
          </a:p>
        </p:txBody>
      </p:sp>
    </p:spTree>
    <p:extLst>
      <p:ext uri="{BB962C8B-B14F-4D97-AF65-F5344CB8AC3E}">
        <p14:creationId xmlns:p14="http://schemas.microsoft.com/office/powerpoint/2010/main" val="98874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694992F-39C0-FD27-43CA-F6FBEAA1C711}"/>
              </a:ext>
            </a:extLst>
          </p:cNvPr>
          <p:cNvSpPr>
            <a:spLocks noGrp="1"/>
          </p:cNvSpPr>
          <p:nvPr>
            <p:ph idx="1"/>
          </p:nvPr>
        </p:nvSpPr>
        <p:spPr>
          <a:xfrm>
            <a:off x="1859198" y="1077912"/>
            <a:ext cx="7796540" cy="5840082"/>
          </a:xfrm>
        </p:spPr>
        <p:txBody>
          <a:bodyPr>
            <a:normAutofit fontScale="85000" lnSpcReduction="10000"/>
          </a:bodyPr>
          <a:lstStyle/>
          <a:p>
            <a:pPr>
              <a:lnSpc>
                <a:spcPts val="2300"/>
              </a:lnSpc>
              <a:spcBef>
                <a:spcPts val="0"/>
              </a:spcBef>
              <a:spcAft>
                <a:spcPts val="0"/>
              </a:spcAft>
            </a:pPr>
            <a:r>
              <a:rPr lang="en-US" altLang="ja-JP" sz="1600" dirty="0"/>
              <a:t>【PART</a:t>
            </a:r>
            <a:r>
              <a:rPr lang="ja-JP" altLang="en-US" sz="1600" dirty="0"/>
              <a:t>６</a:t>
            </a:r>
            <a:r>
              <a:rPr lang="en-US" altLang="ja-JP" sz="1600" dirty="0"/>
              <a:t>】</a:t>
            </a:r>
            <a:r>
              <a:rPr lang="ja-JP" altLang="en-US" sz="1600" dirty="0"/>
              <a:t>次世代を担う教員力</a:t>
            </a:r>
          </a:p>
          <a:p>
            <a:pPr marL="0" indent="0">
              <a:lnSpc>
                <a:spcPts val="2300"/>
              </a:lnSpc>
              <a:spcBef>
                <a:spcPts val="0"/>
              </a:spcBef>
              <a:spcAft>
                <a:spcPts val="0"/>
              </a:spcAft>
              <a:buNone/>
            </a:pPr>
            <a:r>
              <a:rPr lang="ja-JP" altLang="en-US" sz="1600" dirty="0"/>
              <a:t>      今後、大学教育に必要とされる能動的学修を推進するために必要なチームによる授業開発やＰＢＬ</a:t>
            </a:r>
            <a:endParaRPr lang="en-US" altLang="ja-JP" sz="1600" dirty="0"/>
          </a:p>
          <a:p>
            <a:pPr marL="0" indent="0">
              <a:lnSpc>
                <a:spcPts val="2300"/>
              </a:lnSpc>
              <a:spcBef>
                <a:spcPts val="0"/>
              </a:spcBef>
              <a:spcAft>
                <a:spcPts val="0"/>
              </a:spcAft>
              <a:buNone/>
            </a:pPr>
            <a:r>
              <a:rPr lang="en-US" altLang="ja-JP" sz="1600" dirty="0"/>
              <a:t>      </a:t>
            </a:r>
            <a:r>
              <a:rPr lang="ja-JP" altLang="en-US" sz="1600" dirty="0"/>
              <a:t>などの学修方法、地域社会や産業界と連携した授業を担う教員力について学びを深めます。</a:t>
            </a:r>
          </a:p>
          <a:p>
            <a:pPr>
              <a:lnSpc>
                <a:spcPts val="2300"/>
              </a:lnSpc>
              <a:spcBef>
                <a:spcPts val="0"/>
              </a:spcBef>
              <a:spcAft>
                <a:spcPts val="0"/>
              </a:spcAft>
            </a:pPr>
            <a:r>
              <a:rPr lang="ja-JP" altLang="en-US" sz="1600" dirty="0"/>
              <a:t>◇教員力と自己診断</a:t>
            </a:r>
          </a:p>
          <a:p>
            <a:pPr marL="0" indent="0">
              <a:lnSpc>
                <a:spcPts val="2300"/>
              </a:lnSpc>
              <a:spcBef>
                <a:spcPts val="0"/>
              </a:spcBef>
              <a:spcAft>
                <a:spcPts val="0"/>
              </a:spcAft>
              <a:buNone/>
            </a:pPr>
            <a:r>
              <a:rPr lang="ja-JP" altLang="en-US" sz="1600" dirty="0"/>
              <a:t>       自己診断結果と講座の学修をふまえてレポートをまとめます。</a:t>
            </a:r>
          </a:p>
          <a:p>
            <a:pPr>
              <a:lnSpc>
                <a:spcPts val="2300"/>
              </a:lnSpc>
              <a:spcBef>
                <a:spcPts val="0"/>
              </a:spcBef>
              <a:spcAft>
                <a:spcPts val="0"/>
              </a:spcAft>
            </a:pPr>
            <a:r>
              <a:rPr lang="en-US" altLang="ja-JP" sz="1600" dirty="0"/>
              <a:t>【PART</a:t>
            </a:r>
            <a:r>
              <a:rPr lang="ja-JP" altLang="en-US" sz="1600" dirty="0"/>
              <a:t>７</a:t>
            </a:r>
            <a:r>
              <a:rPr lang="en-US" altLang="ja-JP" sz="1600" dirty="0"/>
              <a:t>】</a:t>
            </a:r>
            <a:r>
              <a:rPr lang="ja-JP" altLang="en-US" sz="1600" dirty="0"/>
              <a:t>大学授業の基礎知識 </a:t>
            </a:r>
          </a:p>
          <a:p>
            <a:pPr marL="0" indent="0">
              <a:lnSpc>
                <a:spcPts val="2300"/>
              </a:lnSpc>
              <a:spcBef>
                <a:spcPts val="0"/>
              </a:spcBef>
              <a:spcAft>
                <a:spcPts val="0"/>
              </a:spcAft>
              <a:buNone/>
            </a:pPr>
            <a:r>
              <a:rPr lang="ja-JP" altLang="en-US" sz="1600" dirty="0"/>
              <a:t>　　　個々の大学の特色に応じた３つの方針や学位プログラムの 存在、カリキュラム編成における個々</a:t>
            </a:r>
            <a:endParaRPr lang="en-US" altLang="ja-JP" sz="1600" dirty="0"/>
          </a:p>
          <a:p>
            <a:pPr marL="0" indent="0">
              <a:lnSpc>
                <a:spcPts val="2300"/>
              </a:lnSpc>
              <a:spcBef>
                <a:spcPts val="0"/>
              </a:spcBef>
              <a:spcAft>
                <a:spcPts val="0"/>
              </a:spcAft>
              <a:buNone/>
            </a:pPr>
            <a:r>
              <a:rPr lang="ja-JP" altLang="en-US" sz="1600" dirty="0"/>
              <a:t>　　　の授業の位置づけ、授業形態ごとの授業力を学びます。 </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344488" marR="0" lvl="0" indent="-344488" algn="l" defTabSz="914400" rtl="0" eaLnBrk="1" fontAlgn="auto" latinLnBrk="0" hangingPunct="1">
              <a:lnSpc>
                <a:spcPts val="2300"/>
              </a:lnSpc>
              <a:spcBef>
                <a:spcPts val="0"/>
              </a:spcBef>
              <a:spcAft>
                <a:spcPts val="0"/>
              </a:spcAft>
              <a:buClr>
                <a:srgbClr val="8EC0C1"/>
              </a:buClr>
              <a:buSzPct val="90000"/>
              <a:buFont typeface="Wingdings" panose="05000000000000000000" pitchFamily="2" charset="2"/>
              <a:buChar char="§"/>
              <a:tabLst/>
              <a:defRPr/>
            </a:pP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【PART</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８</a:t>
            </a: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教員の授業力と授業評価 </a:t>
            </a: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　　　「教えるから学ぶ」への学修観を転換するにあたり、学生の動機付け、他の教員との授業情報の共　　　</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lang="ja-JP" altLang="en-US" sz="1600" dirty="0">
                <a:solidFill>
                  <a:prstClr val="white"/>
                </a:solidFill>
                <a:latin typeface="Arial" panose="020B0604020202020204"/>
                <a:ea typeface="ＭＳ Ｐゴシック" panose="020B0600070205080204" pitchFamily="50" charset="-128"/>
              </a:rPr>
              <a: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有化・授業評価を考えます。オンライン授業の進め方についても取り上げます。 </a:t>
            </a:r>
          </a:p>
          <a:p>
            <a:pPr marL="344488" marR="0" lvl="0" indent="-344488" algn="l" defTabSz="914400" rtl="0" eaLnBrk="1" fontAlgn="auto" latinLnBrk="0" hangingPunct="1">
              <a:lnSpc>
                <a:spcPts val="2300"/>
              </a:lnSpc>
              <a:spcBef>
                <a:spcPts val="0"/>
              </a:spcBef>
              <a:spcAft>
                <a:spcPts val="0"/>
              </a:spcAft>
              <a:buClr>
                <a:srgbClr val="8EC0C1"/>
              </a:buClr>
              <a:buSzPct val="90000"/>
              <a:buFont typeface="Wingdings" panose="05000000000000000000" pitchFamily="2" charset="2"/>
              <a:buChar char="§"/>
              <a:tabLst/>
              <a:defRPr/>
            </a:pP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【PART</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９</a:t>
            </a: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授業デザインとシラバス作成 </a:t>
            </a: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　　　３つの方針の育成すべき資質・能力にカリキュラム・マップや カリキュラム・ツリー授業科目が位置</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lang="ja-JP" altLang="en-US" sz="1600" dirty="0">
                <a:solidFill>
                  <a:prstClr val="white"/>
                </a:solidFill>
                <a:latin typeface="Arial" panose="020B0604020202020204"/>
                <a:ea typeface="ＭＳ Ｐゴシック" panose="020B0600070205080204" pitchFamily="50" charset="-128"/>
              </a:rPr>
              <a: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づけられます。それをもと に授業をデザインし、シラバスを作成する方法を学びます。 ◇能動的学</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lang="ja-JP" altLang="en-US" sz="1600" dirty="0">
                <a:solidFill>
                  <a:prstClr val="white"/>
                </a:solidFill>
                <a:latin typeface="Arial" panose="020B0604020202020204"/>
                <a:ea typeface="ＭＳ Ｐゴシック" panose="020B0600070205080204" pitchFamily="50" charset="-128"/>
              </a:rPr>
              <a: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修の学修事例をもとにシラバスを作成し、対面講座で発表し評価を受けます。 </a:t>
            </a:r>
          </a:p>
          <a:p>
            <a:pPr marL="344488" marR="0" lvl="0" indent="-344488" algn="l" defTabSz="914400" rtl="0" eaLnBrk="1" fontAlgn="auto" latinLnBrk="0" hangingPunct="1">
              <a:lnSpc>
                <a:spcPts val="2300"/>
              </a:lnSpc>
              <a:spcBef>
                <a:spcPts val="0"/>
              </a:spcBef>
              <a:spcAft>
                <a:spcPts val="0"/>
              </a:spcAft>
              <a:buClr>
                <a:srgbClr val="8EC0C1"/>
              </a:buClr>
              <a:buSzPct val="90000"/>
              <a:buFont typeface="Wingdings" panose="05000000000000000000" pitchFamily="2" charset="2"/>
              <a:buChar char="§"/>
              <a:tabLst/>
              <a:defRPr/>
            </a:pP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【PART10】</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授業運営の基礎</a:t>
            </a: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　　　到達目標達成のために準備する教材の作成、授業へ能動的 に参加させる方法、能動的な学修に　</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lang="ja-JP" altLang="en-US" sz="1600" dirty="0">
                <a:solidFill>
                  <a:prstClr val="white"/>
                </a:solidFill>
                <a:latin typeface="Arial" panose="020B0604020202020204"/>
                <a:ea typeface="ＭＳ Ｐゴシック" panose="020B0600070205080204" pitchFamily="50" charset="-128"/>
              </a:rPr>
              <a: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おける教員の果たすべき機能と役割、</a:t>
            </a:r>
            <a:r>
              <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ICT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活用、オンライン授業のポイントなど効果 的な授業運</a:t>
            </a:r>
            <a:endParaRPr kumimoji="1" lang="en-US" altLang="ja-JP"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endParaRPr>
          </a:p>
          <a:p>
            <a:pPr marL="0" marR="0" lvl="0" indent="0" algn="l" defTabSz="914400" rtl="0" eaLnBrk="1" fontAlgn="auto" latinLnBrk="0" hangingPunct="1">
              <a:lnSpc>
                <a:spcPts val="2300"/>
              </a:lnSpc>
              <a:spcBef>
                <a:spcPts val="0"/>
              </a:spcBef>
              <a:spcAft>
                <a:spcPts val="0"/>
              </a:spcAft>
              <a:buClr>
                <a:srgbClr val="8EC0C1"/>
              </a:buClr>
              <a:buSzPct val="90000"/>
              <a:buNone/>
              <a:tabLst/>
              <a:defRPr/>
            </a:pPr>
            <a:r>
              <a:rPr lang="ja-JP" altLang="en-US" sz="1600" dirty="0">
                <a:solidFill>
                  <a:prstClr val="white"/>
                </a:solidFill>
                <a:latin typeface="Arial" panose="020B0604020202020204"/>
                <a:ea typeface="ＭＳ Ｐゴシック" panose="020B0600070205080204" pitchFamily="50" charset="-128"/>
              </a:rPr>
              <a:t>　　　</a:t>
            </a:r>
            <a:r>
              <a:rPr kumimoji="1" lang="ja-JP" altLang="en-US" sz="1600" b="0" i="0" u="none" strike="noStrike" kern="1200" cap="none" spc="0" normalizeH="0" baseline="0" noProof="0" dirty="0">
                <a:ln>
                  <a:noFill/>
                </a:ln>
                <a:solidFill>
                  <a:prstClr val="white"/>
                </a:solidFill>
                <a:effectLst/>
                <a:uLnTx/>
                <a:uFillTx/>
                <a:latin typeface="Arial" panose="020B0604020202020204"/>
                <a:ea typeface="ＭＳ Ｐゴシック" panose="020B0600070205080204" pitchFamily="50" charset="-128"/>
                <a:cs typeface="+mn-cs"/>
              </a:rPr>
              <a:t>営の方法を学びます。 </a:t>
            </a:r>
          </a:p>
          <a:p>
            <a:pPr>
              <a:lnSpc>
                <a:spcPts val="2300"/>
              </a:lnSpc>
            </a:pPr>
            <a:endParaRPr kumimoji="1" lang="ja-JP" altLang="en-US" sz="1600" dirty="0"/>
          </a:p>
        </p:txBody>
      </p:sp>
      <p:sp>
        <p:nvSpPr>
          <p:cNvPr id="4" name="タイトル 1">
            <a:extLst>
              <a:ext uri="{FF2B5EF4-FFF2-40B4-BE49-F238E27FC236}">
                <a16:creationId xmlns:a16="http://schemas.microsoft.com/office/drawing/2014/main" id="{0E359E91-2B94-7D82-51B2-8535D869BCB7}"/>
              </a:ext>
            </a:extLst>
          </p:cNvPr>
          <p:cNvSpPr>
            <a:spLocks noGrp="1"/>
          </p:cNvSpPr>
          <p:nvPr>
            <p:ph type="title"/>
          </p:nvPr>
        </p:nvSpPr>
        <p:spPr>
          <a:xfrm>
            <a:off x="2659479" y="314793"/>
            <a:ext cx="7958137" cy="1077912"/>
          </a:xfrm>
        </p:spPr>
        <p:txBody>
          <a:bodyPr>
            <a:noAutofit/>
          </a:bodyPr>
          <a:lstStyle/>
          <a:p>
            <a:pPr algn="ctr"/>
            <a:r>
              <a:rPr lang="ja-JP" altLang="ja-JP" sz="6000" b="1" dirty="0">
                <a:solidFill>
                  <a:srgbClr val="FFFF00"/>
                </a:solidFill>
              </a:rPr>
              <a:t>コース</a:t>
            </a:r>
            <a:r>
              <a:rPr lang="ja-JP" altLang="en-US" sz="6000" b="1" dirty="0">
                <a:solidFill>
                  <a:srgbClr val="FFFF00"/>
                </a:solidFill>
              </a:rPr>
              <a:t>内容②</a:t>
            </a:r>
            <a:br>
              <a:rPr lang="ja-JP" altLang="ja-JP" sz="4800" dirty="0"/>
            </a:br>
            <a:endParaRPr kumimoji="1" lang="ja-JP" altLang="en-US" sz="4800" dirty="0"/>
          </a:p>
        </p:txBody>
      </p:sp>
    </p:spTree>
    <p:extLst>
      <p:ext uri="{BB962C8B-B14F-4D97-AF65-F5344CB8AC3E}">
        <p14:creationId xmlns:p14="http://schemas.microsoft.com/office/powerpoint/2010/main" val="1437242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A980D00-2D3A-5585-E6EF-38C8C3557F38}"/>
              </a:ext>
            </a:extLst>
          </p:cNvPr>
          <p:cNvSpPr>
            <a:spLocks noGrp="1"/>
          </p:cNvSpPr>
          <p:nvPr>
            <p:ph idx="1"/>
          </p:nvPr>
        </p:nvSpPr>
        <p:spPr>
          <a:xfrm>
            <a:off x="1987866" y="1451236"/>
            <a:ext cx="8535227" cy="5658788"/>
          </a:xfrm>
        </p:spPr>
        <p:txBody>
          <a:bodyPr>
            <a:normAutofit/>
          </a:bodyPr>
          <a:lstStyle/>
          <a:p>
            <a:pPr lvl="0">
              <a:lnSpc>
                <a:spcPts val="2400"/>
              </a:lnSpc>
              <a:spcBef>
                <a:spcPts val="0"/>
              </a:spcBef>
              <a:spcAft>
                <a:spcPts val="0"/>
              </a:spcAft>
              <a:buClr>
                <a:srgbClr val="8EC0C1"/>
              </a:buClr>
              <a:defRPr/>
            </a:pPr>
            <a:r>
              <a:rPr lang="en-US" altLang="ja-JP" sz="1600" dirty="0">
                <a:solidFill>
                  <a:prstClr val="white"/>
                </a:solidFill>
                <a:latin typeface="+mj-ea"/>
                <a:ea typeface="+mj-ea"/>
              </a:rPr>
              <a:t>【PART11】</a:t>
            </a:r>
            <a:r>
              <a:rPr lang="ja-JP" altLang="en-US" sz="1600" dirty="0">
                <a:solidFill>
                  <a:prstClr val="white"/>
                </a:solidFill>
                <a:latin typeface="+mj-ea"/>
                <a:ea typeface="+mj-ea"/>
              </a:rPr>
              <a:t>人材養成と開発能力の具体化</a:t>
            </a: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高大接続、社会との接続との中でこれからの大学に求められる人材・能力についてその育成</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法を学びます。</a:t>
            </a:r>
          </a:p>
          <a:p>
            <a:pPr lvl="0">
              <a:lnSpc>
                <a:spcPts val="2400"/>
              </a:lnSpc>
              <a:spcBef>
                <a:spcPts val="0"/>
              </a:spcBef>
              <a:spcAft>
                <a:spcPts val="0"/>
              </a:spcAft>
              <a:buClr>
                <a:srgbClr val="8EC0C1"/>
              </a:buClr>
              <a:defRPr/>
            </a:pPr>
            <a:r>
              <a:rPr lang="en-US" altLang="ja-JP" sz="1600" dirty="0">
                <a:solidFill>
                  <a:prstClr val="white"/>
                </a:solidFill>
                <a:latin typeface="+mj-ea"/>
                <a:ea typeface="+mj-ea"/>
              </a:rPr>
              <a:t>【PART12】</a:t>
            </a:r>
            <a:r>
              <a:rPr lang="ja-JP" altLang="en-US" sz="1600" dirty="0">
                <a:solidFill>
                  <a:prstClr val="white"/>
                </a:solidFill>
                <a:latin typeface="+mj-ea"/>
                <a:ea typeface="+mj-ea"/>
              </a:rPr>
              <a:t>多様化する学生と学修支援者</a:t>
            </a: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大衆化段階にある大学において、入試方法の多様化に伴う 学生の多様化の実態について実</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例をもとに理解し、授業をどのように組み立てて推進するべきかを学びます。 </a:t>
            </a:r>
            <a:endParaRPr lang="en-US" altLang="ja-JP" sz="1600" dirty="0">
              <a:solidFill>
                <a:prstClr val="white"/>
              </a:solidFill>
              <a:latin typeface="+mj-ea"/>
              <a:ea typeface="+mj-ea"/>
            </a:endParaRPr>
          </a:p>
          <a:p>
            <a:pPr lvl="0">
              <a:lnSpc>
                <a:spcPts val="2400"/>
              </a:lnSpc>
              <a:spcBef>
                <a:spcPts val="0"/>
              </a:spcBef>
              <a:spcAft>
                <a:spcPts val="0"/>
              </a:spcAft>
              <a:buClr>
                <a:srgbClr val="8EC0C1"/>
              </a:buClr>
              <a:defRPr/>
            </a:pPr>
            <a:r>
              <a:rPr lang="ja-JP" altLang="en-US" sz="1600" dirty="0">
                <a:solidFill>
                  <a:prstClr val="white"/>
                </a:solidFill>
                <a:latin typeface="+mj-ea"/>
                <a:ea typeface="+mj-ea"/>
              </a:rPr>
              <a:t>◇実践事例研究　授業プログラム作成演習　</a:t>
            </a: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a:t>
            </a:r>
            <a:r>
              <a:rPr lang="en-US" altLang="ja-JP" sz="1600" dirty="0">
                <a:solidFill>
                  <a:prstClr val="white"/>
                </a:solidFill>
                <a:latin typeface="+mj-ea"/>
                <a:ea typeface="+mj-ea"/>
              </a:rPr>
              <a:t>PART</a:t>
            </a:r>
            <a:r>
              <a:rPr lang="ja-JP" altLang="en-US" sz="1600" dirty="0">
                <a:solidFill>
                  <a:prstClr val="white"/>
                </a:solidFill>
                <a:latin typeface="+mj-ea"/>
                <a:ea typeface="+mj-ea"/>
              </a:rPr>
              <a:t>９で作成したシラバス、授業プログラムをもとにした模擬授業の実践演習により、実務家</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教員としての特性と課題を相互学修します。これらの演習を通じて、シラバス作成のポ イント、</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授業プログラムの開発のしかた、授業プログラムの実施方法を学びます。 </a:t>
            </a:r>
          </a:p>
          <a:p>
            <a:pPr lvl="0">
              <a:lnSpc>
                <a:spcPts val="2400"/>
              </a:lnSpc>
              <a:spcBef>
                <a:spcPts val="0"/>
              </a:spcBef>
              <a:spcAft>
                <a:spcPts val="0"/>
              </a:spcAft>
              <a:buClr>
                <a:srgbClr val="8EC0C1"/>
              </a:buClr>
              <a:defRPr/>
            </a:pPr>
            <a:r>
              <a:rPr lang="ja-JP" altLang="en-US" sz="1600" dirty="0">
                <a:solidFill>
                  <a:prstClr val="white"/>
                </a:solidFill>
                <a:latin typeface="+mj-ea"/>
                <a:ea typeface="+mj-ea"/>
              </a:rPr>
              <a:t>◇ワークショップ「社会実務経験を大学教育に活かすには」</a:t>
            </a: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実務家としての経験や実績を大学教育にどのように活かすの か、問題解決の技法を活用して</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演習します。</a:t>
            </a:r>
          </a:p>
          <a:p>
            <a:pPr lvl="0">
              <a:lnSpc>
                <a:spcPts val="2400"/>
              </a:lnSpc>
              <a:spcBef>
                <a:spcPts val="0"/>
              </a:spcBef>
              <a:spcAft>
                <a:spcPts val="0"/>
              </a:spcAft>
              <a:buClr>
                <a:srgbClr val="8EC0C1"/>
              </a:buClr>
              <a:defRPr/>
            </a:pPr>
            <a:r>
              <a:rPr lang="ja-JP" altLang="en-US" sz="1600" dirty="0">
                <a:solidFill>
                  <a:prstClr val="white"/>
                </a:solidFill>
                <a:latin typeface="+mj-ea"/>
                <a:ea typeface="+mj-ea"/>
              </a:rPr>
              <a:t>◇ワークショップ「学生と実務家教員の未来を考える」</a:t>
            </a: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変化の激しい社会にあって実務家教員がどのように大学教育に貢献するのか「学生と実務家</a:t>
            </a:r>
            <a:endParaRPr lang="en-US" altLang="ja-JP" sz="1600" dirty="0">
              <a:solidFill>
                <a:prstClr val="white"/>
              </a:solidFill>
              <a:latin typeface="+mj-ea"/>
              <a:ea typeface="+mj-ea"/>
            </a:endParaRPr>
          </a:p>
          <a:p>
            <a:pPr marL="0" lvl="0" indent="0">
              <a:lnSpc>
                <a:spcPts val="2400"/>
              </a:lnSpc>
              <a:spcBef>
                <a:spcPts val="0"/>
              </a:spcBef>
              <a:spcAft>
                <a:spcPts val="0"/>
              </a:spcAft>
              <a:buClr>
                <a:srgbClr val="8EC0C1"/>
              </a:buClr>
              <a:buNone/>
              <a:defRPr/>
            </a:pPr>
            <a:r>
              <a:rPr lang="ja-JP" altLang="en-US" sz="1600" dirty="0">
                <a:solidFill>
                  <a:prstClr val="white"/>
                </a:solidFill>
                <a:latin typeface="+mj-ea"/>
                <a:ea typeface="+mj-ea"/>
              </a:rPr>
              <a:t>　　　教員の未来を考える」という テーマで受講生相互の考えを交換します</a:t>
            </a:r>
          </a:p>
          <a:p>
            <a:pPr lvl="0">
              <a:lnSpc>
                <a:spcPts val="2400"/>
              </a:lnSpc>
              <a:spcBef>
                <a:spcPts val="0"/>
              </a:spcBef>
              <a:spcAft>
                <a:spcPts val="0"/>
              </a:spcAft>
              <a:buClr>
                <a:srgbClr val="8EC0C1"/>
              </a:buClr>
              <a:defRPr/>
            </a:pPr>
            <a:endParaRPr lang="ja-JP" altLang="en-US" sz="1600" dirty="0">
              <a:solidFill>
                <a:prstClr val="white"/>
              </a:solidFill>
              <a:latin typeface="+mj-ea"/>
              <a:ea typeface="+mj-ea"/>
            </a:endParaRPr>
          </a:p>
          <a:p>
            <a:pPr marL="0" indent="0">
              <a:lnSpc>
                <a:spcPts val="2400"/>
              </a:lnSpc>
              <a:buNone/>
            </a:pPr>
            <a:endParaRPr kumimoji="1" lang="ja-JP" altLang="en-US" sz="1600" dirty="0">
              <a:latin typeface="+mj-ea"/>
              <a:ea typeface="+mj-ea"/>
            </a:endParaRPr>
          </a:p>
        </p:txBody>
      </p:sp>
      <p:sp>
        <p:nvSpPr>
          <p:cNvPr id="4" name="タイトル 1">
            <a:extLst>
              <a:ext uri="{FF2B5EF4-FFF2-40B4-BE49-F238E27FC236}">
                <a16:creationId xmlns:a16="http://schemas.microsoft.com/office/drawing/2014/main" id="{43EE978F-4277-5F32-974A-216CF3B39D94}"/>
              </a:ext>
            </a:extLst>
          </p:cNvPr>
          <p:cNvSpPr>
            <a:spLocks noGrp="1"/>
          </p:cNvSpPr>
          <p:nvPr>
            <p:ph type="title"/>
          </p:nvPr>
        </p:nvSpPr>
        <p:spPr>
          <a:xfrm>
            <a:off x="2116931" y="373324"/>
            <a:ext cx="7958137" cy="1077912"/>
          </a:xfrm>
        </p:spPr>
        <p:txBody>
          <a:bodyPr>
            <a:noAutofit/>
          </a:bodyPr>
          <a:lstStyle/>
          <a:p>
            <a:pPr algn="ctr"/>
            <a:r>
              <a:rPr lang="ja-JP" altLang="en-US" sz="6000" b="1" dirty="0">
                <a:solidFill>
                  <a:srgbClr val="FFFF00"/>
                </a:solidFill>
              </a:rPr>
              <a:t>コース内容③</a:t>
            </a:r>
            <a:br>
              <a:rPr lang="ja-JP" altLang="ja-JP" sz="4800" dirty="0"/>
            </a:br>
            <a:endParaRPr kumimoji="1" lang="ja-JP" altLang="en-US" sz="4800" dirty="0"/>
          </a:p>
        </p:txBody>
      </p:sp>
    </p:spTree>
    <p:extLst>
      <p:ext uri="{BB962C8B-B14F-4D97-AF65-F5344CB8AC3E}">
        <p14:creationId xmlns:p14="http://schemas.microsoft.com/office/powerpoint/2010/main" val="11215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E84041-449F-DDCD-08D8-E04EEB21619C}"/>
              </a:ext>
            </a:extLst>
          </p:cNvPr>
          <p:cNvSpPr>
            <a:spLocks noGrp="1"/>
          </p:cNvSpPr>
          <p:nvPr>
            <p:ph type="title"/>
          </p:nvPr>
        </p:nvSpPr>
        <p:spPr/>
        <p:txBody>
          <a:bodyPr>
            <a:normAutofit/>
          </a:bodyPr>
          <a:lstStyle/>
          <a:p>
            <a:pPr algn="ctr"/>
            <a:r>
              <a:rPr kumimoji="1" lang="ja-JP" altLang="en-US" sz="6000" dirty="0">
                <a:solidFill>
                  <a:srgbClr val="FFFF00"/>
                </a:solidFill>
              </a:rPr>
              <a:t>講座修了者</a:t>
            </a:r>
          </a:p>
        </p:txBody>
      </p:sp>
      <p:sp>
        <p:nvSpPr>
          <p:cNvPr id="3" name="コンテンツ プレースホルダー 2">
            <a:extLst>
              <a:ext uri="{FF2B5EF4-FFF2-40B4-BE49-F238E27FC236}">
                <a16:creationId xmlns:a16="http://schemas.microsoft.com/office/drawing/2014/main" id="{0EDD87BD-5794-A3DF-E04C-4C533600C8AD}"/>
              </a:ext>
            </a:extLst>
          </p:cNvPr>
          <p:cNvSpPr>
            <a:spLocks noGrp="1"/>
          </p:cNvSpPr>
          <p:nvPr>
            <p:ph idx="1"/>
          </p:nvPr>
        </p:nvSpPr>
        <p:spPr>
          <a:xfrm>
            <a:off x="2338464" y="2173574"/>
            <a:ext cx="8514413" cy="4431006"/>
          </a:xfrm>
        </p:spPr>
        <p:txBody>
          <a:bodyPr>
            <a:normAutofit fontScale="85000" lnSpcReduction="20000"/>
          </a:bodyPr>
          <a:lstStyle/>
          <a:p>
            <a:pPr marL="0" indent="0">
              <a:buNone/>
            </a:pPr>
            <a:r>
              <a:rPr lang="ja-JP" altLang="en-US" sz="4000" dirty="0"/>
              <a:t>◆</a:t>
            </a:r>
            <a:r>
              <a:rPr lang="ja-JP" altLang="ja-JP" sz="4000" dirty="0"/>
              <a:t>修了認定証</a:t>
            </a:r>
            <a:r>
              <a:rPr lang="ja-JP" altLang="en-US" sz="4000" dirty="0"/>
              <a:t>◆</a:t>
            </a:r>
            <a:r>
              <a:rPr lang="ja-JP" altLang="ja-JP" sz="4000" dirty="0"/>
              <a:t>　</a:t>
            </a:r>
            <a:endParaRPr lang="en-US" altLang="ja-JP" sz="4000" dirty="0"/>
          </a:p>
          <a:p>
            <a:pPr marL="0" indent="0">
              <a:buNone/>
            </a:pPr>
            <a:r>
              <a:rPr lang="ja-JP" altLang="en-US" sz="4000" dirty="0"/>
              <a:t>　</a:t>
            </a:r>
            <a:r>
              <a:rPr lang="ja-JP" altLang="ja-JP" sz="4000" dirty="0"/>
              <a:t> コース修了者には修了認定証を交付します。</a:t>
            </a:r>
            <a:endParaRPr lang="en-US" altLang="ja-JP" sz="4000" dirty="0"/>
          </a:p>
          <a:p>
            <a:pPr marL="0" indent="0">
              <a:buNone/>
            </a:pPr>
            <a:endParaRPr lang="en-US" altLang="ja-JP" sz="4000" dirty="0"/>
          </a:p>
          <a:p>
            <a:pPr marL="0" indent="0">
              <a:buNone/>
            </a:pPr>
            <a:r>
              <a:rPr lang="ja-JP" altLang="en-US" sz="4000" dirty="0"/>
              <a:t>◆会員校へ紹介◆</a:t>
            </a:r>
            <a:endParaRPr lang="en-US" altLang="ja-JP" sz="4000" dirty="0"/>
          </a:p>
          <a:p>
            <a:pPr marL="0" indent="0">
              <a:buNone/>
            </a:pPr>
            <a:r>
              <a:rPr lang="ja-JP" altLang="en-US" sz="4000" dirty="0"/>
              <a:t>　修了認定証を交付され実務家教員を希望</a:t>
            </a:r>
            <a:endParaRPr lang="en-US" altLang="ja-JP" sz="4000" dirty="0"/>
          </a:p>
          <a:p>
            <a:pPr marL="0" indent="0">
              <a:buNone/>
            </a:pPr>
            <a:r>
              <a:rPr lang="ja-JP" altLang="en-US" sz="4000" dirty="0"/>
              <a:t>　する方を当協会会員校へ紹介します。</a:t>
            </a:r>
            <a:endParaRPr lang="ja-JP" altLang="ja-JP" sz="4000" dirty="0"/>
          </a:p>
          <a:p>
            <a:endParaRPr kumimoji="1" lang="ja-JP" altLang="en-US" dirty="0"/>
          </a:p>
        </p:txBody>
      </p:sp>
    </p:spTree>
    <p:extLst>
      <p:ext uri="{BB962C8B-B14F-4D97-AF65-F5344CB8AC3E}">
        <p14:creationId xmlns:p14="http://schemas.microsoft.com/office/powerpoint/2010/main" val="4103487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340ED1-FA02-D09B-355C-334405F2E7C7}"/>
              </a:ext>
            </a:extLst>
          </p:cNvPr>
          <p:cNvSpPr>
            <a:spLocks noGrp="1"/>
          </p:cNvSpPr>
          <p:nvPr>
            <p:ph type="title"/>
          </p:nvPr>
        </p:nvSpPr>
        <p:spPr/>
        <p:txBody>
          <a:bodyPr>
            <a:normAutofit/>
          </a:bodyPr>
          <a:lstStyle/>
          <a:p>
            <a:pPr algn="ctr"/>
            <a:r>
              <a:rPr kumimoji="1" lang="ja-JP" altLang="en-US" sz="6000" dirty="0">
                <a:solidFill>
                  <a:srgbClr val="FFFF00"/>
                </a:solidFill>
              </a:rPr>
              <a:t>詳しくはＱＲコードから</a:t>
            </a:r>
          </a:p>
        </p:txBody>
      </p:sp>
      <p:pic>
        <p:nvPicPr>
          <p:cNvPr id="4" name="コンテンツ プレースホルダー 3">
            <a:extLst>
              <a:ext uri="{FF2B5EF4-FFF2-40B4-BE49-F238E27FC236}">
                <a16:creationId xmlns:a16="http://schemas.microsoft.com/office/drawing/2014/main" id="{E29CB39F-6178-308A-426A-F37937E46D12}"/>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42897" y="3022729"/>
            <a:ext cx="2057143" cy="2057143"/>
          </a:xfrm>
          <a:prstGeom prst="rect">
            <a:avLst/>
          </a:prstGeom>
          <a:noFill/>
          <a:ln>
            <a:noFill/>
          </a:ln>
        </p:spPr>
      </p:pic>
    </p:spTree>
    <p:extLst>
      <p:ext uri="{BB962C8B-B14F-4D97-AF65-F5344CB8AC3E}">
        <p14:creationId xmlns:p14="http://schemas.microsoft.com/office/powerpoint/2010/main" val="2724988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マディソン">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{A5C6851D-EB70-419F-A20C-25CC1E20885A}TF37254b02-f5b5-44b0-803d-e6af9466a024fbf68202-84b776eb86fa</Template>
  <TotalTime>351</TotalTime>
  <Words>1012</Words>
  <Application>Microsoft Office PowerPoint</Application>
  <PresentationFormat>ワイド画面</PresentationFormat>
  <Paragraphs>78</Paragraphs>
  <Slides>8</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游ゴシック</vt:lpstr>
      <vt:lpstr>Arial</vt:lpstr>
      <vt:lpstr>MS Shell Dlg 2</vt:lpstr>
      <vt:lpstr>Wingdings</vt:lpstr>
      <vt:lpstr>Wingdings 3</vt:lpstr>
      <vt:lpstr>マディソン</vt:lpstr>
      <vt:lpstr>第二次募集開始 締切：2025年10月17日</vt:lpstr>
      <vt:lpstr>募集人員　5名</vt:lpstr>
      <vt:lpstr>受講対象者 </vt:lpstr>
      <vt:lpstr>コース内容① </vt:lpstr>
      <vt:lpstr>コース内容② </vt:lpstr>
      <vt:lpstr>コース内容③ </vt:lpstr>
      <vt:lpstr>講座修了者</vt:lpstr>
      <vt:lpstr>詳しくはＱＲコードから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純一 田邉</dc:creator>
  <cp:lastModifiedBy>純一 田邉</cp:lastModifiedBy>
  <cp:revision>9</cp:revision>
  <dcterms:created xsi:type="dcterms:W3CDTF">2025-09-16T02:07:17Z</dcterms:created>
  <dcterms:modified xsi:type="dcterms:W3CDTF">2025-09-24T04:54:57Z</dcterms:modified>
</cp:coreProperties>
</file>